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  <p:sldId id="260" r:id="rId4"/>
    <p:sldId id="265" r:id="rId5"/>
    <p:sldId id="267" r:id="rId6"/>
    <p:sldId id="266" r:id="rId7"/>
    <p:sldId id="270" r:id="rId8"/>
    <p:sldId id="261" r:id="rId9"/>
    <p:sldId id="268" r:id="rId10"/>
    <p:sldId id="269" r:id="rId11"/>
    <p:sldId id="258" r:id="rId12"/>
    <p:sldId id="271" r:id="rId13"/>
    <p:sldId id="272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94674"/>
  </p:normalViewPr>
  <p:slideViewPr>
    <p:cSldViewPr snapToGrid="0">
      <p:cViewPr varScale="1">
        <p:scale>
          <a:sx n="102" d="100"/>
          <a:sy n="102" d="100"/>
        </p:scale>
        <p:origin x="7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4C26A1-7513-47B0-896C-C23DACAC46F0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C4EB726-1FFE-4067-A343-7F43CF312B73}">
      <dgm:prSet/>
      <dgm:spPr/>
      <dgm:t>
        <a:bodyPr/>
        <a:lstStyle/>
        <a:p>
          <a:r>
            <a:rPr lang="cs-CZ" b="1" i="1"/>
            <a:t>Ale jeden každý pokoušín bývá, od svých vlastních žádostí jsa zachvacován a oklamáván. Potom žádost když počne, porodí hřích, hřích pak vykonaný zplozuje smrt.</a:t>
          </a:r>
          <a:r>
            <a:rPr lang="cs-CZ" i="1"/>
            <a:t> </a:t>
          </a:r>
          <a:r>
            <a:rPr lang="cs-CZ"/>
            <a:t>(Jakub 1,14-15, BKR)</a:t>
          </a:r>
          <a:endParaRPr lang="en-US"/>
        </a:p>
      </dgm:t>
    </dgm:pt>
    <dgm:pt modelId="{7546D1B6-E7DB-4F4D-8F6D-B27FC45EB167}" type="parTrans" cxnId="{335158E7-70BC-43A0-AB8D-16DA0B0584A2}">
      <dgm:prSet/>
      <dgm:spPr/>
      <dgm:t>
        <a:bodyPr/>
        <a:lstStyle/>
        <a:p>
          <a:endParaRPr lang="en-US"/>
        </a:p>
      </dgm:t>
    </dgm:pt>
    <dgm:pt modelId="{8D72B6E4-FFA1-444B-9EE6-37401F2EA470}" type="sibTrans" cxnId="{335158E7-70BC-43A0-AB8D-16DA0B0584A2}">
      <dgm:prSet/>
      <dgm:spPr/>
      <dgm:t>
        <a:bodyPr/>
        <a:lstStyle/>
        <a:p>
          <a:endParaRPr lang="en-US"/>
        </a:p>
      </dgm:t>
    </dgm:pt>
    <dgm:pt modelId="{CB11C6AC-1FA5-4292-BE9A-9CC564087B62}">
      <dgm:prSet/>
      <dgm:spPr/>
      <dgm:t>
        <a:bodyPr/>
        <a:lstStyle/>
        <a:p>
          <a:r>
            <a:rPr lang="cs-CZ" b="1" i="1" u="sng"/>
            <a:t>Pokušení samo není hříchem</a:t>
          </a:r>
          <a:endParaRPr lang="en-US"/>
        </a:p>
      </dgm:t>
    </dgm:pt>
    <dgm:pt modelId="{4FE84A6A-9498-4C00-A2E2-210AB22F2279}" type="parTrans" cxnId="{335CA95B-1BAA-4420-8818-6A7943B10DDC}">
      <dgm:prSet/>
      <dgm:spPr/>
      <dgm:t>
        <a:bodyPr/>
        <a:lstStyle/>
        <a:p>
          <a:endParaRPr lang="en-US"/>
        </a:p>
      </dgm:t>
    </dgm:pt>
    <dgm:pt modelId="{1C2A7F14-8DEC-42E8-868A-C961303AA86E}" type="sibTrans" cxnId="{335CA95B-1BAA-4420-8818-6A7943B10DDC}">
      <dgm:prSet/>
      <dgm:spPr/>
      <dgm:t>
        <a:bodyPr/>
        <a:lstStyle/>
        <a:p>
          <a:endParaRPr lang="en-US"/>
        </a:p>
      </dgm:t>
    </dgm:pt>
    <dgm:pt modelId="{89C124CD-5A6B-054F-9F32-F0EB121F5600}" type="pres">
      <dgm:prSet presAssocID="{B34C26A1-7513-47B0-896C-C23DACAC46F0}" presName="vert0" presStyleCnt="0">
        <dgm:presLayoutVars>
          <dgm:dir/>
          <dgm:animOne val="branch"/>
          <dgm:animLvl val="lvl"/>
        </dgm:presLayoutVars>
      </dgm:prSet>
      <dgm:spPr/>
    </dgm:pt>
    <dgm:pt modelId="{A317F20B-27B9-6B40-AC75-1C9592B10F9C}" type="pres">
      <dgm:prSet presAssocID="{FC4EB726-1FFE-4067-A343-7F43CF312B73}" presName="thickLine" presStyleLbl="alignNode1" presStyleIdx="0" presStyleCnt="2"/>
      <dgm:spPr/>
    </dgm:pt>
    <dgm:pt modelId="{9D2F9420-9B9C-8B4D-A5A9-C57C21683DB6}" type="pres">
      <dgm:prSet presAssocID="{FC4EB726-1FFE-4067-A343-7F43CF312B73}" presName="horz1" presStyleCnt="0"/>
      <dgm:spPr/>
    </dgm:pt>
    <dgm:pt modelId="{4367FC76-2DE5-7F4C-977C-8F07C4D9F685}" type="pres">
      <dgm:prSet presAssocID="{FC4EB726-1FFE-4067-A343-7F43CF312B73}" presName="tx1" presStyleLbl="revTx" presStyleIdx="0" presStyleCnt="2"/>
      <dgm:spPr/>
    </dgm:pt>
    <dgm:pt modelId="{BEEEF500-A2D5-AA46-8178-0ABAC0037215}" type="pres">
      <dgm:prSet presAssocID="{FC4EB726-1FFE-4067-A343-7F43CF312B73}" presName="vert1" presStyleCnt="0"/>
      <dgm:spPr/>
    </dgm:pt>
    <dgm:pt modelId="{347C2F23-CDDC-1843-9095-EE663F5F7DB6}" type="pres">
      <dgm:prSet presAssocID="{CB11C6AC-1FA5-4292-BE9A-9CC564087B62}" presName="thickLine" presStyleLbl="alignNode1" presStyleIdx="1" presStyleCnt="2"/>
      <dgm:spPr/>
    </dgm:pt>
    <dgm:pt modelId="{CC0B0F51-C3CD-174D-AADB-7CC7DF2E58D4}" type="pres">
      <dgm:prSet presAssocID="{CB11C6AC-1FA5-4292-BE9A-9CC564087B62}" presName="horz1" presStyleCnt="0"/>
      <dgm:spPr/>
    </dgm:pt>
    <dgm:pt modelId="{9F56ED8B-4916-7E48-B05A-3ABE418ACD51}" type="pres">
      <dgm:prSet presAssocID="{CB11C6AC-1FA5-4292-BE9A-9CC564087B62}" presName="tx1" presStyleLbl="revTx" presStyleIdx="1" presStyleCnt="2"/>
      <dgm:spPr/>
    </dgm:pt>
    <dgm:pt modelId="{B1185291-2E4B-DC44-A7BB-D60ABBC09671}" type="pres">
      <dgm:prSet presAssocID="{CB11C6AC-1FA5-4292-BE9A-9CC564087B62}" presName="vert1" presStyleCnt="0"/>
      <dgm:spPr/>
    </dgm:pt>
  </dgm:ptLst>
  <dgm:cxnLst>
    <dgm:cxn modelId="{335CA95B-1BAA-4420-8818-6A7943B10DDC}" srcId="{B34C26A1-7513-47B0-896C-C23DACAC46F0}" destId="{CB11C6AC-1FA5-4292-BE9A-9CC564087B62}" srcOrd="1" destOrd="0" parTransId="{4FE84A6A-9498-4C00-A2E2-210AB22F2279}" sibTransId="{1C2A7F14-8DEC-42E8-868A-C961303AA86E}"/>
    <dgm:cxn modelId="{E8E59167-17F3-5144-8592-B9497DBC95E2}" type="presOf" srcId="{CB11C6AC-1FA5-4292-BE9A-9CC564087B62}" destId="{9F56ED8B-4916-7E48-B05A-3ABE418ACD51}" srcOrd="0" destOrd="0" presId="urn:microsoft.com/office/officeart/2008/layout/LinedList"/>
    <dgm:cxn modelId="{C290A2DB-2C76-FF4A-B945-A5FC497A0FC0}" type="presOf" srcId="{FC4EB726-1FFE-4067-A343-7F43CF312B73}" destId="{4367FC76-2DE5-7F4C-977C-8F07C4D9F685}" srcOrd="0" destOrd="0" presId="urn:microsoft.com/office/officeart/2008/layout/LinedList"/>
    <dgm:cxn modelId="{335158E7-70BC-43A0-AB8D-16DA0B0584A2}" srcId="{B34C26A1-7513-47B0-896C-C23DACAC46F0}" destId="{FC4EB726-1FFE-4067-A343-7F43CF312B73}" srcOrd="0" destOrd="0" parTransId="{7546D1B6-E7DB-4F4D-8F6D-B27FC45EB167}" sibTransId="{8D72B6E4-FFA1-444B-9EE6-37401F2EA470}"/>
    <dgm:cxn modelId="{7F0464E8-1415-4841-9094-80AB792EAB50}" type="presOf" srcId="{B34C26A1-7513-47B0-896C-C23DACAC46F0}" destId="{89C124CD-5A6B-054F-9F32-F0EB121F5600}" srcOrd="0" destOrd="0" presId="urn:microsoft.com/office/officeart/2008/layout/LinedList"/>
    <dgm:cxn modelId="{7F708F42-13F1-D748-A52A-69D9E01A74C6}" type="presParOf" srcId="{89C124CD-5A6B-054F-9F32-F0EB121F5600}" destId="{A317F20B-27B9-6B40-AC75-1C9592B10F9C}" srcOrd="0" destOrd="0" presId="urn:microsoft.com/office/officeart/2008/layout/LinedList"/>
    <dgm:cxn modelId="{200AC245-999E-5C49-A46B-DF0E2A3F9510}" type="presParOf" srcId="{89C124CD-5A6B-054F-9F32-F0EB121F5600}" destId="{9D2F9420-9B9C-8B4D-A5A9-C57C21683DB6}" srcOrd="1" destOrd="0" presId="urn:microsoft.com/office/officeart/2008/layout/LinedList"/>
    <dgm:cxn modelId="{C3595929-69BE-8940-ADE1-99479DBBD9EF}" type="presParOf" srcId="{9D2F9420-9B9C-8B4D-A5A9-C57C21683DB6}" destId="{4367FC76-2DE5-7F4C-977C-8F07C4D9F685}" srcOrd="0" destOrd="0" presId="urn:microsoft.com/office/officeart/2008/layout/LinedList"/>
    <dgm:cxn modelId="{FA3C96B2-78A4-FA4D-B3C6-D4DC3DA67DB1}" type="presParOf" srcId="{9D2F9420-9B9C-8B4D-A5A9-C57C21683DB6}" destId="{BEEEF500-A2D5-AA46-8178-0ABAC0037215}" srcOrd="1" destOrd="0" presId="urn:microsoft.com/office/officeart/2008/layout/LinedList"/>
    <dgm:cxn modelId="{5C78527B-1B1F-544A-BA1C-B43B6B4B034E}" type="presParOf" srcId="{89C124CD-5A6B-054F-9F32-F0EB121F5600}" destId="{347C2F23-CDDC-1843-9095-EE663F5F7DB6}" srcOrd="2" destOrd="0" presId="urn:microsoft.com/office/officeart/2008/layout/LinedList"/>
    <dgm:cxn modelId="{ECC771D1-F793-C74B-9BC5-98FA5323210B}" type="presParOf" srcId="{89C124CD-5A6B-054F-9F32-F0EB121F5600}" destId="{CC0B0F51-C3CD-174D-AADB-7CC7DF2E58D4}" srcOrd="3" destOrd="0" presId="urn:microsoft.com/office/officeart/2008/layout/LinedList"/>
    <dgm:cxn modelId="{D9D0ABB5-BB4B-2345-A42E-0ECA83E45F74}" type="presParOf" srcId="{CC0B0F51-C3CD-174D-AADB-7CC7DF2E58D4}" destId="{9F56ED8B-4916-7E48-B05A-3ABE418ACD51}" srcOrd="0" destOrd="0" presId="urn:microsoft.com/office/officeart/2008/layout/LinedList"/>
    <dgm:cxn modelId="{D784C028-0CEF-D343-A70D-B3B2A5E01FBE}" type="presParOf" srcId="{CC0B0F51-C3CD-174D-AADB-7CC7DF2E58D4}" destId="{B1185291-2E4B-DC44-A7BB-D60ABBC0967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7F20B-27B9-6B40-AC75-1C9592B10F9C}">
      <dsp:nvSpPr>
        <dsp:cNvPr id="0" name=""/>
        <dsp:cNvSpPr/>
      </dsp:nvSpPr>
      <dsp:spPr>
        <a:xfrm>
          <a:off x="0" y="0"/>
          <a:ext cx="66917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67FC76-2DE5-7F4C-977C-8F07C4D9F685}">
      <dsp:nvSpPr>
        <dsp:cNvPr id="0" name=""/>
        <dsp:cNvSpPr/>
      </dsp:nvSpPr>
      <dsp:spPr>
        <a:xfrm>
          <a:off x="0" y="0"/>
          <a:ext cx="6691747" cy="2491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i="1" kern="1200"/>
            <a:t>Ale jeden každý pokoušín bývá, od svých vlastních žádostí jsa zachvacován a oklamáván. Potom žádost když počne, porodí hřích, hřích pak vykonaný zplozuje smrt.</a:t>
          </a:r>
          <a:r>
            <a:rPr lang="cs-CZ" sz="2800" i="1" kern="1200"/>
            <a:t> </a:t>
          </a:r>
          <a:r>
            <a:rPr lang="cs-CZ" sz="2800" kern="1200"/>
            <a:t>(Jakub 1,14-15, BKR)</a:t>
          </a:r>
          <a:endParaRPr lang="en-US" sz="2800" kern="1200"/>
        </a:p>
      </dsp:txBody>
      <dsp:txXfrm>
        <a:off x="0" y="0"/>
        <a:ext cx="6691747" cy="2491510"/>
      </dsp:txXfrm>
    </dsp:sp>
    <dsp:sp modelId="{347C2F23-CDDC-1843-9095-EE663F5F7DB6}">
      <dsp:nvSpPr>
        <dsp:cNvPr id="0" name=""/>
        <dsp:cNvSpPr/>
      </dsp:nvSpPr>
      <dsp:spPr>
        <a:xfrm>
          <a:off x="0" y="2491510"/>
          <a:ext cx="669174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56ED8B-4916-7E48-B05A-3ABE418ACD51}">
      <dsp:nvSpPr>
        <dsp:cNvPr id="0" name=""/>
        <dsp:cNvSpPr/>
      </dsp:nvSpPr>
      <dsp:spPr>
        <a:xfrm>
          <a:off x="0" y="2491510"/>
          <a:ext cx="6691747" cy="2491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800" b="1" i="1" u="sng" kern="1200"/>
            <a:t>Pokušení samo není hříchem</a:t>
          </a:r>
          <a:endParaRPr lang="en-US" sz="2800" kern="1200"/>
        </a:p>
      </dsp:txBody>
      <dsp:txXfrm>
        <a:off x="0" y="2491510"/>
        <a:ext cx="6691747" cy="2491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CF8407-7FB1-9E00-D903-9102C950B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BDDA1B5-FFB9-78B9-740E-4A1D4E47E3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06913AA-7D12-FC1E-5C3C-81FD66D0B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E5AE-46ED-B847-B3FE-37752ABBBFFD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5378087-A538-9CBB-A9A5-72D10DE3B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B058432-3B0C-D31B-1DE5-FEEB7B63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6EB9-3E69-504D-AA3B-1AE1CF19CE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0111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285739-7AB2-3CA6-FA20-39137B9BA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EF856F8-0B91-2662-BD37-FAE12A7CF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A8C960D-EB52-38F1-2DF7-DE958A89E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E5AE-46ED-B847-B3FE-37752ABBBFFD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59350FD-9312-D802-656A-D5582ADD9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79FFCC5-CF50-E3B7-BF0C-B58B46FB2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6EB9-3E69-504D-AA3B-1AE1CF19CE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82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B3F31D-171D-56C5-CF07-268360E09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59344F6-8FB5-EC9A-37AD-EB3E51C08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F36CD9D-6881-5A9A-092A-7DF6659D6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E5AE-46ED-B847-B3FE-37752ABBBFFD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0BA708A-BAC4-1376-9059-6FC2DCBDF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6F0BFC-A1E0-B239-3DB9-58887ED4C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6EB9-3E69-504D-AA3B-1AE1CF19CE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4385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8497C4-327D-C8AC-F029-902DAA076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444955C-E4BA-C02F-CAD1-02AFBD38F5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54ACA14-EDD1-A8A5-1A5E-24F2AA6CA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DA4C805-BCD2-3271-6A78-F2B76A3A3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E5AE-46ED-B847-B3FE-37752ABBBFFD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EC53BF9-166D-5AEF-800F-E1F043471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AE8C2FF-D165-67E8-15C9-B02156667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6EB9-3E69-504D-AA3B-1AE1CF19CE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5465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2C3CFF-554E-9263-9ABB-585FE13A2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A527AAE-9AF0-2D74-929E-F373B99A4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7ED052F-9FBB-9335-3EA0-17031BB14D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7A6F6D7-5551-565E-EC6A-381C1FBA66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AD1B027-DD3A-DFA1-C489-8707F242AD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CA1B84E1-DA64-818F-249C-6E5AA068F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E5AE-46ED-B847-B3FE-37752ABBBFFD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F01B128F-5039-ACB3-C466-71C282BE8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74B3CD93-2763-00EA-3DA2-350DA1347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6EB9-3E69-504D-AA3B-1AE1CF19CE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5197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0D2D6E-82E6-72BE-AE01-F77FBEF0B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8EB035B-1B7D-7649-EC66-43356A04D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E5AE-46ED-B847-B3FE-37752ABBBFFD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7504576-5FE4-ABEF-EAF5-9B24B1576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AEB27C-596F-9852-30A2-8033B3D2E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6EB9-3E69-504D-AA3B-1AE1CF19CE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7961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38BFD1A-26A0-BC1A-C808-FED61577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E5AE-46ED-B847-B3FE-37752ABBBFFD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C9FABB8-E385-8C4C-7EEB-BFF698693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7E67344-3F51-D8C1-53AB-F3919FD5A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6EB9-3E69-504D-AA3B-1AE1CF19CE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4248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4A32C0-FE31-822A-8DDE-A83E16E41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751315E-DA61-C07D-A86B-407C79310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CF2F0DA-42C4-12D8-6E86-7DEB7809A1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D808392-6CCB-9DC7-A7A7-8EE60B9B6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E5AE-46ED-B847-B3FE-37752ABBBFFD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EEF9823-E066-392D-895B-8FCE6F420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9EAD333-10FD-AAEF-F523-55DCCD25E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6EB9-3E69-504D-AA3B-1AE1CF19CE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1670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9EFB63-FD53-CAE3-7B56-918CAA61C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4BAF7E9E-4376-81FC-F9E3-C274D47125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62C36B2-B46D-D333-5461-5DEF2486FD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E0EE6F-C394-AB40-C6F4-502CFA685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E5AE-46ED-B847-B3FE-37752ABBBFFD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5DC3625-C8BA-9551-4F02-201530801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BFCBE94-E0B0-04AC-00E7-7DC799964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6EB9-3E69-504D-AA3B-1AE1CF19CE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4270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B351E5-A967-F231-E5AF-788692763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62D44F3-AFFC-9814-A23E-4A6C96D33B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78D293F-5810-3677-9EDC-40EF819AD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E5AE-46ED-B847-B3FE-37752ABBBFFD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68C498C-101B-2250-6894-95EBDEFCB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1D087AF-0A57-EE25-9D4C-E16D2FC4D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6EB9-3E69-504D-AA3B-1AE1CF19CE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5090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EA81CAA-701A-9E22-C6E7-29612CF57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ECEE6C4-01A4-0C8A-485D-EA118AB76F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E82C7B3-EC50-44E9-CB52-70AA59C59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AE5AE-46ED-B847-B3FE-37752ABBBFFD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6EF27F7-7DA2-F8D3-7B55-AEBFDD35F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84D5DE-BBA6-297F-B676-1431C461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06EB9-3E69-504D-AA3B-1AE1CF19CE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503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D1E7552-ABD7-A478-59EC-C488DA1AB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CE8918E-3727-33E6-02B1-5154ACEA7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E202AAA-B027-9580-CD45-C68B7C9D7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3AE5AE-46ED-B847-B3FE-37752ABBBFFD}" type="datetimeFigureOut">
              <a:rPr lang="cs-CZ" smtClean="0"/>
              <a:t>27.09.2026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C682113-C042-ACA1-99CA-3CADF9280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14D6296-2475-EAA7-7CBF-61462A8604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106EB9-3E69-504D-AA3B-1AE1CF19CE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0950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043017B7-DB56-477D-A4AE-8EC1B3C99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B08CD4-DED9-9E7A-5331-567090616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1384" y="679730"/>
            <a:ext cx="4171994" cy="393272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/>
              <a:t>Jak bojovat s pokušením?</a:t>
            </a:r>
          </a:p>
        </p:txBody>
      </p:sp>
      <p:grpSp>
        <p:nvGrpSpPr>
          <p:cNvPr id="1046" name="Group 1045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2218698" y="2733627"/>
            <a:ext cx="1340409" cy="5777807"/>
            <a:chOff x="329184" y="2"/>
            <a:chExt cx="524256" cy="5777807"/>
          </a:xfrm>
        </p:grpSpPr>
        <p:cxnSp>
          <p:nvCxnSpPr>
            <p:cNvPr id="1047" name="Straight Connector 1046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8" name="Rectangle 1047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2"/>
              <a:ext cx="524256" cy="56667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623" y="372533"/>
            <a:ext cx="6116779" cy="606872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6 pokušení, se kterými zápasí nejvíce křesťanů">
            <a:extLst>
              <a:ext uri="{FF2B5EF4-FFF2-40B4-BE49-F238E27FC236}">
                <a16:creationId xmlns:a16="http://schemas.microsoft.com/office/drawing/2014/main" id="{DDA71734-AD0F-6EE0-64FF-9512AA40F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2" r="14964"/>
          <a:stretch>
            <a:fillRect/>
          </a:stretch>
        </p:blipFill>
        <p:spPr bwMode="auto">
          <a:xfrm>
            <a:off x="942597" y="612553"/>
            <a:ext cx="5608830" cy="563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384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8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2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C4F6ABD-EA5C-A815-0DD0-E2630FCF2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cs-CZ" sz="7200"/>
              <a:t>Co je pokušení?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A68773-C1E6-7BE7-2D10-06481D063C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800" y="2669084"/>
            <a:ext cx="8921236" cy="2554269"/>
          </a:xfrm>
        </p:spPr>
        <p:txBody>
          <a:bodyPr anchor="t">
            <a:normAutofit/>
          </a:bodyPr>
          <a:lstStyle/>
          <a:p>
            <a:r>
              <a:rPr lang="cs-CZ" sz="3000" b="1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Pokušení je v Bibli definováno jako situace zkoušky, ve které je člověk skrze své vlastní touhy nebo vnější okolnosti lákán k tomu, aby porušil důvěru v Boha a jednal nezávisle na jeho vůli</a:t>
            </a:r>
          </a:p>
        </p:txBody>
      </p:sp>
    </p:spTree>
    <p:extLst>
      <p:ext uri="{BB962C8B-B14F-4D97-AF65-F5344CB8AC3E}">
        <p14:creationId xmlns:p14="http://schemas.microsoft.com/office/powerpoint/2010/main" val="724914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AE4B3AA7-7AFD-E556-470A-44C1B7B70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306" y="1240245"/>
            <a:ext cx="4008586" cy="4680583"/>
          </a:xfrm>
        </p:spPr>
        <p:txBody>
          <a:bodyPr anchor="ctr">
            <a:normAutofit/>
          </a:bodyPr>
          <a:lstStyle/>
          <a:p>
            <a:r>
              <a:rPr lang="cs-CZ" sz="5200" dirty="0"/>
              <a:t>Pokušení vs. hřích</a:t>
            </a:r>
          </a:p>
        </p:txBody>
      </p:sp>
      <p:graphicFrame>
        <p:nvGraphicFramePr>
          <p:cNvPr id="18" name="Zástupný obsah 2">
            <a:extLst>
              <a:ext uri="{FF2B5EF4-FFF2-40B4-BE49-F238E27FC236}">
                <a16:creationId xmlns:a16="http://schemas.microsoft.com/office/drawing/2014/main" id="{92D53A15-16F4-D819-03DD-C7A8931DBA4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0" y="937491"/>
          <a:ext cx="6691747" cy="4983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39740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76EDE4A-743B-8267-CDD1-27F8A0286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cs-CZ" sz="5400" dirty="0"/>
              <a:t>Zkouška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6F3634-D8DD-EAF0-5B55-C7F7995F8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918" y="2203079"/>
            <a:ext cx="10651245" cy="414784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cs-CZ" b="1" i="1" dirty="0">
                <a:latin typeface="Calibri" panose="020F0502020204030204" pitchFamily="34" charset="0"/>
                <a:cs typeface="Calibri" panose="020F0502020204030204" pitchFamily="34" charset="0"/>
              </a:rPr>
              <a:t>Po těch událostech se stalo, že Bůh Abrahama zkoušel. Řekl mu: Abrahame! On odpověděl: Tady jsem. Bůh řekl: Nuže, vezmi svého syna, svého jediného, jehož miluješ, Izáka, a jdi do země </a:t>
            </a:r>
            <a:r>
              <a:rPr lang="cs-CZ" b="1" i="1" dirty="0" err="1">
                <a:latin typeface="Calibri" panose="020F0502020204030204" pitchFamily="34" charset="0"/>
                <a:cs typeface="Calibri" panose="020F0502020204030204" pitchFamily="34" charset="0"/>
              </a:rPr>
              <a:t>Mórija</a:t>
            </a:r>
            <a:r>
              <a:rPr lang="cs-CZ" b="1" i="1" dirty="0">
                <a:latin typeface="Calibri" panose="020F0502020204030204" pitchFamily="34" charset="0"/>
                <a:cs typeface="Calibri" panose="020F0502020204030204" pitchFamily="34" charset="0"/>
              </a:rPr>
              <a:t>. Tam ho obětuj jako zápalnou oběť na jedné z hor, o níž ti povím.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Gn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22,1-2)</a:t>
            </a:r>
            <a:endParaRPr lang="cs-CZ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b="1" i="1" dirty="0">
                <a:latin typeface="Calibri" panose="020F0502020204030204" pitchFamily="34" charset="0"/>
                <a:cs typeface="Calibri" panose="020F0502020204030204" pitchFamily="34" charset="0"/>
              </a:rPr>
              <a:t>Vtom na něho zavolal Hospodinův anděl z nebes: Abrahame, Abrahame! Odpověděl: Tady jsem. I řekl: Nevztahuj ruku na chlapce a nic mu nedělej, protože teď jsem poznal, že jsi bohabojný a že jsi mi neodepřel svého syna, svého jediného.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s-CZ" dirty="0" err="1">
                <a:latin typeface="Calibri" panose="020F0502020204030204" pitchFamily="34" charset="0"/>
                <a:cs typeface="Calibri" panose="020F0502020204030204" pitchFamily="34" charset="0"/>
              </a:rPr>
              <a:t>Gn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22,11-12)</a:t>
            </a:r>
            <a:endParaRPr lang="cs-CZ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7329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D39DBF34-A256-BC19-3A19-599CDEC8F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cs-CZ" sz="5400"/>
              <a:t>Příklad pokušení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DCC1DD-0B23-D86E-5BC6-813F86290F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2351315"/>
            <a:ext cx="10436181" cy="3788228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cs-CZ" b="1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Had byl nejchytřejší ze vší polní zvěře, kterou Hospodin Bůh učinil. Řekl ženě: Opravdu Bůh řekl: Nejezte ze žádného stromu v zahradě? Žena hadovi odpověděla: Z ovoce stromů v zahradě můžeme jíst. Ale o ovoci stromu, který je uprostřed zahrady, Bůh řekl: Nejezte z něho, ani se ho nedotýkejte, jinak zemřete. Had ženě řekl: Jistě nezemřete, neboť Bůh ví, že v den, kdy z něho budete jíst, se vaše oči otevřou a budete jako Bůh, budete znát dobré a zlé. Žena viděla, že je to strom dobrý k jídlu a lákavý pro oči, strom žádoucí pro získání moudrosti. Vzala z jeho ovoce a jedla. Dala také svému muži, který byl s ní, a jedl i on</a:t>
            </a:r>
            <a:r>
              <a:rPr lang="cs-CZ" b="0" i="1" dirty="0">
                <a:effectLst/>
                <a:latin typeface="Inter"/>
              </a:rPr>
              <a:t>. </a:t>
            </a:r>
            <a:r>
              <a:rPr lang="cs-CZ" dirty="0">
                <a:latin typeface="Inter"/>
              </a:rPr>
              <a:t>(</a:t>
            </a:r>
            <a:r>
              <a:rPr lang="cs-CZ" dirty="0" err="1">
                <a:latin typeface="Inter"/>
              </a:rPr>
              <a:t>Gn</a:t>
            </a:r>
            <a:r>
              <a:rPr lang="cs-CZ" dirty="0">
                <a:latin typeface="Inter"/>
              </a:rPr>
              <a:t> 3,1-6)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4930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B637CD0-E263-1F60-7BB4-18CEE3826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cs-CZ" sz="5400"/>
              <a:t>Pokušení</a:t>
            </a:r>
          </a:p>
        </p:txBody>
      </p:sp>
      <p:grpSp>
        <p:nvGrpSpPr>
          <p:cNvPr id="17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8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8F032E-A9FC-D4C7-399D-06A68A4EF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995" y="2452914"/>
            <a:ext cx="11145367" cy="3709891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cs-CZ" b="1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Když je však někdo pokoušen, ať nikdy neříká, že to pokušení je od Boha. Jako Bůh nemůže být pokoušen zlým, tak také sám nikoho nepokouší</a:t>
            </a:r>
            <a:r>
              <a:rPr lang="cs-CZ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(</a:t>
            </a:r>
            <a:r>
              <a:rPr lang="cs-CZ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Jk</a:t>
            </a:r>
            <a:r>
              <a:rPr lang="cs-CZ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1,13)</a:t>
            </a:r>
          </a:p>
          <a:p>
            <a:pPr marL="0" indent="0">
              <a:buNone/>
            </a:pPr>
            <a:r>
              <a:rPr lang="cs-CZ" b="1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Když je někdo pokoušen, vždycky jej vleče a vábí jeho vlastní chtíč </a:t>
            </a:r>
            <a:r>
              <a:rPr lang="cs-CZ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cs-CZ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Jk</a:t>
            </a:r>
            <a:r>
              <a:rPr lang="cs-CZ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1,14)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b="1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Říkal však: “To, co z člověka vychází, to člověka znečišťuje. Neboť zevnitř ze srdce lidí vycházejí zlé myšlenky, smilstva, krádeže, vraždy, cizoložství, hrabivost, špatnosti, lest, bezuzdnost, závist, urážky, pýcha, pošetilost.</a:t>
            </a:r>
            <a:r>
              <a:rPr lang="cs-CZ" b="1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b="1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Všechny tyto špatnosti vycházejí zevnitř a znečišťují člověka.” </a:t>
            </a:r>
            <a:r>
              <a:rPr lang="cs-CZ" b="0" i="0" dirty="0">
                <a:effectLst/>
                <a:latin typeface="Inter"/>
              </a:rPr>
              <a:t>(</a:t>
            </a:r>
            <a:r>
              <a:rPr lang="cs-CZ" b="0" i="0" dirty="0" err="1">
                <a:effectLst/>
                <a:latin typeface="Inter"/>
              </a:rPr>
              <a:t>Mk</a:t>
            </a:r>
            <a:r>
              <a:rPr lang="cs-CZ" b="0" i="0" dirty="0">
                <a:effectLst/>
                <a:latin typeface="Inter"/>
              </a:rPr>
              <a:t> 7,20-23)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97475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42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 descr="Obsah obrázku snímek obrazovky, software, text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7F095D2A-C003-11C1-8E3C-D22C1B6A8C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76" t="27076" r="48094" b="29347"/>
          <a:stretch/>
        </p:blipFill>
        <p:spPr>
          <a:xfrm>
            <a:off x="0" y="1152395"/>
            <a:ext cx="7553080" cy="4972831"/>
          </a:xfrm>
          <a:prstGeom prst="rect">
            <a:avLst/>
          </a:prstGeom>
        </p:spPr>
      </p:pic>
      <p:sp>
        <p:nvSpPr>
          <p:cNvPr id="62" name="Right Triangle 44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46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7AED08C0-1E28-2952-588A-8AAE00CAB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Zkouška</a:t>
            </a:r>
            <a:r>
              <a:rPr lang="en-US" sz="6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vs. </a:t>
            </a:r>
            <a:r>
              <a:rPr lang="en-US" sz="61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pokušení</a:t>
            </a:r>
            <a:endParaRPr lang="en-US" sz="61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71529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5E48CEF-0409-1678-835C-6ED0A939A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cs-CZ" sz="5400"/>
              <a:t>Ďábel a pokušení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13B206D-BCC0-0955-766F-5EB3FBAFD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cs-CZ" sz="3000" b="1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Buďte střízliví a bděte! Váš protivník Ďábel obchází jako řvoucí lev a hledá, koho by pohltil. Postavte se proti němu, pevní ve víře, vědouce, že tatáž utrpení se naplňují na vašem bratrstvu po celém světě. </a:t>
            </a:r>
            <a:r>
              <a:rPr lang="cs-CZ" sz="3000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(1P 5,8-9)</a:t>
            </a:r>
            <a:endParaRPr lang="cs-CZ" sz="3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48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B87D855-3B40-CEE6-CA4D-60A36A4B7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cs-CZ" sz="4800"/>
              <a:t>Boj s pokušením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FA31BD-5868-5563-7829-7DA3091EA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cs-CZ" sz="3000" b="1" i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Nezachvátilo vás jiné pokušení než lidské; věrný je však Bůh, který vás nenechá zkusit více, než snesete, ale se zkouškou dá i východisko, abyste ji mohli snést. </a:t>
            </a:r>
            <a:r>
              <a:rPr lang="cs-CZ" sz="3000" b="0" i="0" dirty="0">
                <a:effectLst/>
                <a:latin typeface="Inter"/>
              </a:rPr>
              <a:t>(1K 10,1</a:t>
            </a:r>
            <a:r>
              <a:rPr lang="cs-CZ" sz="3000" dirty="0">
                <a:latin typeface="Inter"/>
              </a:rPr>
              <a:t>3)</a:t>
            </a:r>
            <a:endParaRPr lang="cs-CZ" sz="30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9956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73C8455-8EA6-F74E-9587-4CE7CDAA3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cs-CZ" sz="4800"/>
              <a:t>Boj s pokušením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A4795A1-32DB-571C-58A1-42BEB283D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692" y="2704013"/>
            <a:ext cx="10907487" cy="3540023"/>
          </a:xfrm>
        </p:spPr>
        <p:txBody>
          <a:bodyPr anchor="ctr">
            <a:noAutofit/>
          </a:bodyPr>
          <a:lstStyle/>
          <a:p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Bdění a modlitba: </a:t>
            </a:r>
            <a:r>
              <a:rPr lang="cs-CZ" b="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„Bděte a modlete se, abyste neupadli do pokušení. Duch je odhodlán, ale tělo je slabé.“</a:t>
            </a:r>
            <a:r>
              <a:rPr lang="cs-CZ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(</a:t>
            </a:r>
            <a:r>
              <a:rPr lang="cs-CZ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Mt</a:t>
            </a:r>
            <a:r>
              <a:rPr lang="cs-CZ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26,41)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Boží zbroj: </a:t>
            </a:r>
            <a:r>
              <a:rPr lang="cs-CZ" b="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„Oblečte plnou Boží zbroj, abyste mohli odolat ďáblovým svodům.“</a:t>
            </a:r>
            <a:r>
              <a:rPr lang="cs-CZ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(</a:t>
            </a:r>
            <a:r>
              <a:rPr lang="cs-CZ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Ef</a:t>
            </a:r>
            <a:r>
              <a:rPr lang="cs-CZ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6,11)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Útěk: </a:t>
            </a:r>
            <a:r>
              <a:rPr lang="cs-CZ" b="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„Utíkejte před smilstvem!“</a:t>
            </a:r>
            <a:r>
              <a:rPr lang="cs-CZ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(1Kor 6,18)</a:t>
            </a:r>
          </a:p>
          <a:p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Život ve společenství: </a:t>
            </a:r>
            <a:r>
              <a:rPr lang="cs-CZ" b="0" i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„Vyznávejte hříchy jeden druhému a modlete se jeden za druhého, abyste byli uzdraveni.“</a:t>
            </a:r>
            <a:r>
              <a:rPr lang="cs-CZ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(</a:t>
            </a:r>
            <a:r>
              <a:rPr lang="cs-CZ" b="0" i="0" u="none" strike="noStrike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Jk</a:t>
            </a:r>
            <a:r>
              <a:rPr lang="cs-CZ" b="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5,16)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b="1" dirty="0">
                <a:latin typeface="Calibri" panose="020F0502020204030204" pitchFamily="34" charset="0"/>
                <a:cs typeface="Calibri" panose="020F0502020204030204" pitchFamily="34" charset="0"/>
              </a:rPr>
              <a:t>Božím slovem: </a:t>
            </a: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viz Ježíš na poušti.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301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ABEF0BF-95AE-09A1-4DB8-9366DC6FA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63" y="1238080"/>
            <a:ext cx="9849751" cy="1349671"/>
          </a:xfrm>
        </p:spPr>
        <p:txBody>
          <a:bodyPr anchor="b">
            <a:normAutofit/>
          </a:bodyPr>
          <a:lstStyle/>
          <a:p>
            <a:r>
              <a:rPr lang="cs-CZ" sz="5400" dirty="0"/>
              <a:t>Sborové hodnoty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EEC2DDE-D253-12A7-4267-F0A40FAC7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2902913"/>
            <a:ext cx="9849751" cy="3032168"/>
          </a:xfrm>
        </p:spPr>
        <p:txBody>
          <a:bodyPr anchor="ctr">
            <a:normAutofit/>
          </a:bodyPr>
          <a:lstStyle/>
          <a:p>
            <a:r>
              <a:rPr lang="cs-CZ" sz="3000" b="1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Víra založená na Božím slovu</a:t>
            </a:r>
          </a:p>
          <a:p>
            <a:r>
              <a:rPr lang="cs-CZ" sz="3000" b="1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Neustálá modlitba</a:t>
            </a:r>
            <a:endParaRPr lang="cs-CZ" sz="3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3000" b="1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Dosvědčování Boží svatosti</a:t>
            </a:r>
          </a:p>
          <a:p>
            <a:r>
              <a:rPr lang="cs-CZ" sz="3000" b="1" dirty="0">
                <a:latin typeface="Calibri" panose="020F0502020204030204" pitchFamily="34" charset="0"/>
                <a:cs typeface="Calibri" panose="020F0502020204030204" pitchFamily="34" charset="0"/>
              </a:rPr>
              <a:t>Štědré dávání</a:t>
            </a:r>
          </a:p>
        </p:txBody>
      </p:sp>
    </p:spTree>
    <p:extLst>
      <p:ext uri="{BB962C8B-B14F-4D97-AF65-F5344CB8AC3E}">
        <p14:creationId xmlns:p14="http://schemas.microsoft.com/office/powerpoint/2010/main" val="184404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C5D97487-AABC-9BB1-F2B2-74F608A6B6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Pokušení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v 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oblasti</a:t>
            </a:r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Prahy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 descr="Obsah obrázku text, software, Multimediální software, Počítačová ikona&#10;&#10;Obsah vygenerovaný umělou inteligencí může být nesprávný.">
            <a:extLst>
              <a:ext uri="{FF2B5EF4-FFF2-40B4-BE49-F238E27FC236}">
                <a16:creationId xmlns:a16="http://schemas.microsoft.com/office/drawing/2014/main" id="{A072DB42-7549-56CF-477F-E0739C928C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955" t="16761" r="13887" b="16970"/>
          <a:stretch/>
        </p:blipFill>
        <p:spPr>
          <a:xfrm>
            <a:off x="5922492" y="803371"/>
            <a:ext cx="5536001" cy="5192505"/>
          </a:xfrm>
          <a:prstGeom prst="rect">
            <a:avLst/>
          </a:prstGeom>
        </p:spPr>
      </p:pic>
      <p:sp>
        <p:nvSpPr>
          <p:cNvPr id="8" name="Obdélník 7">
            <a:extLst>
              <a:ext uri="{FF2B5EF4-FFF2-40B4-BE49-F238E27FC236}">
                <a16:creationId xmlns:a16="http://schemas.microsoft.com/office/drawing/2014/main" id="{62D5DCC7-184A-F42D-CDFA-1DF73A9FA419}"/>
              </a:ext>
            </a:extLst>
          </p:cNvPr>
          <p:cNvSpPr/>
          <p:nvPr/>
        </p:nvSpPr>
        <p:spPr>
          <a:xfrm>
            <a:off x="5820229" y="5348316"/>
            <a:ext cx="1262742" cy="878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1FDD53A-F18C-3188-2116-7F061CA925D5}"/>
              </a:ext>
            </a:extLst>
          </p:cNvPr>
          <p:cNvSpPr/>
          <p:nvPr/>
        </p:nvSpPr>
        <p:spPr>
          <a:xfrm>
            <a:off x="10326915" y="5348316"/>
            <a:ext cx="1262742" cy="878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3B2411D-E2A3-F39D-8317-A2B739C45592}"/>
              </a:ext>
            </a:extLst>
          </p:cNvPr>
          <p:cNvSpPr/>
          <p:nvPr/>
        </p:nvSpPr>
        <p:spPr>
          <a:xfrm>
            <a:off x="5743381" y="3428682"/>
            <a:ext cx="406117" cy="878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8016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D78E75-6AB4-7D87-D066-FFDD3BB04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33F4686A-882C-D77E-D44B-841775AC8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cs-CZ" sz="5000"/>
              <a:t>Sborové hodnoty jako nástroj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DD27A4-E22C-18DF-D68A-610FE8683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9556" y="2816186"/>
            <a:ext cx="9018740" cy="3414971"/>
          </a:xfrm>
        </p:spPr>
        <p:txBody>
          <a:bodyPr anchor="t">
            <a:noAutofit/>
          </a:bodyPr>
          <a:lstStyle/>
          <a:p>
            <a:r>
              <a:rPr lang="cs-CZ" sz="3200" b="1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Víra založená na Božím slovu	- proti zákonictví</a:t>
            </a:r>
          </a:p>
          <a:p>
            <a:r>
              <a:rPr lang="cs-CZ" sz="3200" b="1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Neustálá modlitba			- proti svévoli</a:t>
            </a:r>
            <a:endParaRPr lang="cs-CZ" sz="3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3200" b="1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Dosvědčování Boží svatosti	- proti smilstvu</a:t>
            </a:r>
          </a:p>
          <a:p>
            <a:r>
              <a:rPr lang="cs-CZ" sz="3200" b="1" dirty="0">
                <a:latin typeface="Calibri" panose="020F0502020204030204" pitchFamily="34" charset="0"/>
                <a:cs typeface="Calibri" panose="020F0502020204030204" pitchFamily="34" charset="0"/>
              </a:rPr>
              <a:t>Štědré dávání				- proti mamonu</a:t>
            </a:r>
          </a:p>
        </p:txBody>
      </p:sp>
    </p:spTree>
    <p:extLst>
      <p:ext uri="{BB962C8B-B14F-4D97-AF65-F5344CB8AC3E}">
        <p14:creationId xmlns:p14="http://schemas.microsoft.com/office/powerpoint/2010/main" val="262002233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709</Words>
  <Application>Microsoft Macintosh PowerPoint</Application>
  <PresentationFormat>Širokoúhlá obrazovka</PresentationFormat>
  <Paragraphs>37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Inter</vt:lpstr>
      <vt:lpstr>Motiv Office</vt:lpstr>
      <vt:lpstr>Jak bojovat s pokušením?</vt:lpstr>
      <vt:lpstr>Co je pokušení?</vt:lpstr>
      <vt:lpstr>Pokušení vs. hřích</vt:lpstr>
      <vt:lpstr>Zkouška</vt:lpstr>
      <vt:lpstr>Příklad pokušení</vt:lpstr>
      <vt:lpstr>Pokušení</vt:lpstr>
      <vt:lpstr>Zkouška vs. pokušení</vt:lpstr>
      <vt:lpstr>Ďábel a pokušení</vt:lpstr>
      <vt:lpstr>Boj s pokušením </vt:lpstr>
      <vt:lpstr>Boj s pokušením</vt:lpstr>
      <vt:lpstr>Sborové hodnoty</vt:lpstr>
      <vt:lpstr>Pokušení v oblasti Prahy</vt:lpstr>
      <vt:lpstr>Sborové hodnoty jako nástroj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Martin Šindelář</dc:creator>
  <cp:lastModifiedBy>Martin Šindelář</cp:lastModifiedBy>
  <cp:revision>2</cp:revision>
  <dcterms:created xsi:type="dcterms:W3CDTF">2026-09-26T14:17:37Z</dcterms:created>
  <dcterms:modified xsi:type="dcterms:W3CDTF">2026-09-27T06:49:42Z</dcterms:modified>
</cp:coreProperties>
</file>