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4" r:id="rId9"/>
    <p:sldId id="262" r:id="rId1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272B9BAA-9F74-4573-9DA3-AF0E9E6CA1D0}" type="datetimeFigureOut">
              <a:rPr lang="cs-CZ" smtClean="0"/>
              <a:pPr/>
              <a:t>24.2.2019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887352-632C-45BE-84FB-8A25310F0EA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72B9BAA-9F74-4573-9DA3-AF0E9E6CA1D0}" type="datetimeFigureOut">
              <a:rPr lang="cs-CZ" smtClean="0"/>
              <a:pPr/>
              <a:t>24.2.2019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887352-632C-45BE-84FB-8A25310F0EA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72B9BAA-9F74-4573-9DA3-AF0E9E6CA1D0}" type="datetimeFigureOut">
              <a:rPr lang="cs-CZ" smtClean="0"/>
              <a:pPr/>
              <a:t>24.2.2019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887352-632C-45BE-84FB-8A25310F0EA5}"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72B9BAA-9F74-4573-9DA3-AF0E9E6CA1D0}" type="datetimeFigureOut">
              <a:rPr lang="cs-CZ" smtClean="0"/>
              <a:pPr/>
              <a:t>24.2.2019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887352-632C-45BE-84FB-8A25310F0EA5}"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272B9BAA-9F74-4573-9DA3-AF0E9E6CA1D0}" type="datetimeFigureOut">
              <a:rPr lang="cs-CZ" smtClean="0"/>
              <a:pPr/>
              <a:t>24.2.2019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5887352-632C-45BE-84FB-8A25310F0EA5}"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72B9BAA-9F74-4573-9DA3-AF0E9E6CA1D0}" type="datetimeFigureOut">
              <a:rPr lang="cs-CZ" smtClean="0"/>
              <a:pPr/>
              <a:t>24.2.2019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5887352-632C-45BE-84FB-8A25310F0EA5}"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272B9BAA-9F74-4573-9DA3-AF0E9E6CA1D0}" type="datetimeFigureOut">
              <a:rPr lang="cs-CZ" smtClean="0"/>
              <a:pPr/>
              <a:t>24.2.2019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5887352-632C-45BE-84FB-8A25310F0EA5}"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272B9BAA-9F74-4573-9DA3-AF0E9E6CA1D0}" type="datetimeFigureOut">
              <a:rPr lang="cs-CZ" smtClean="0"/>
              <a:pPr/>
              <a:t>24.2.2019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5887352-632C-45BE-84FB-8A25310F0EA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72B9BAA-9F74-4573-9DA3-AF0E9E6CA1D0}" type="datetimeFigureOut">
              <a:rPr lang="cs-CZ" smtClean="0"/>
              <a:pPr/>
              <a:t>24.2.2019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5887352-632C-45BE-84FB-8A25310F0EA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72B9BAA-9F74-4573-9DA3-AF0E9E6CA1D0}" type="datetimeFigureOut">
              <a:rPr lang="cs-CZ" smtClean="0"/>
              <a:pPr/>
              <a:t>24.2.2019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5887352-632C-45BE-84FB-8A25310F0EA5}"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72B9BAA-9F74-4573-9DA3-AF0E9E6CA1D0}" type="datetimeFigureOut">
              <a:rPr lang="cs-CZ" smtClean="0"/>
              <a:pPr/>
              <a:t>24.2.2019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5887352-632C-45BE-84FB-8A25310F0EA5}"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B9BAA-9F74-4573-9DA3-AF0E9E6CA1D0}" type="datetimeFigureOut">
              <a:rPr lang="cs-CZ" smtClean="0"/>
              <a:pPr/>
              <a:t>24.2.2019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887352-632C-45BE-84FB-8A25310F0EA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79512" y="860519"/>
            <a:ext cx="8784976" cy="1384995"/>
          </a:xfrm>
          <a:prstGeom prst="rect">
            <a:avLst/>
          </a:prstGeom>
          <a:noFill/>
        </p:spPr>
        <p:txBody>
          <a:bodyPr wrap="square" rtlCol="0">
            <a:spAutoFit/>
          </a:bodyPr>
          <a:lstStyle/>
          <a:p>
            <a:r>
              <a:rPr lang="cs-CZ" sz="2800" dirty="0" smtClean="0"/>
              <a:t>'Neboť i kdybyste měli deset tisíc vychovatelů v Kristu, otců </a:t>
            </a:r>
            <a:r>
              <a:rPr lang="cs-CZ" sz="2800" smtClean="0"/>
              <a:t>mnoho nemáte</a:t>
            </a:r>
            <a:r>
              <a:rPr lang="cs-CZ" sz="2800" dirty="0" smtClean="0"/>
              <a:t>, neboť v Kristu Ježíši já jsem vás zplodil skrze evangelium. ' 1. Korintským 4:15</a:t>
            </a:r>
            <a:endParaRPr lang="cs-CZ" sz="2800" dirty="0"/>
          </a:p>
        </p:txBody>
      </p:sp>
      <p:sp>
        <p:nvSpPr>
          <p:cNvPr id="5" name="TextovéPole 4"/>
          <p:cNvSpPr txBox="1"/>
          <p:nvPr/>
        </p:nvSpPr>
        <p:spPr>
          <a:xfrm>
            <a:off x="144016" y="3074184"/>
            <a:ext cx="8748464" cy="2246769"/>
          </a:xfrm>
          <a:prstGeom prst="rect">
            <a:avLst/>
          </a:prstGeom>
          <a:noFill/>
        </p:spPr>
        <p:txBody>
          <a:bodyPr wrap="square" rtlCol="0">
            <a:spAutoFit/>
          </a:bodyPr>
          <a:lstStyle/>
          <a:p>
            <a:r>
              <a:rPr lang="cs-CZ" sz="2800" dirty="0" smtClean="0"/>
              <a:t>'Mé </a:t>
            </a:r>
            <a:r>
              <a:rPr lang="cs-CZ" sz="2800" dirty="0"/>
              <a:t>děti, které opět v bolestech rodím, dokud ve vás nebude zformován Kristus; </a:t>
            </a:r>
            <a:r>
              <a:rPr lang="cs-CZ" sz="2800" dirty="0" smtClean="0"/>
              <a:t>chtěl bych teď být u vás a změnit svůj hlas, neboť si s vámi nevím rady. Řekněte </a:t>
            </a:r>
            <a:r>
              <a:rPr lang="cs-CZ" sz="2800" dirty="0"/>
              <a:t>mi vy, kteří chcete být pod Zákonem: Což neslyšíte Zákon</a:t>
            </a:r>
            <a:r>
              <a:rPr lang="cs-CZ" sz="2800" dirty="0" smtClean="0"/>
              <a:t>? ' </a:t>
            </a:r>
            <a:r>
              <a:rPr lang="cs-CZ" sz="2800" dirty="0" err="1"/>
              <a:t>Galatským</a:t>
            </a:r>
            <a:r>
              <a:rPr lang="cs-CZ" sz="2800" dirty="0"/>
              <a:t> </a:t>
            </a:r>
            <a:r>
              <a:rPr lang="cs-CZ" sz="2800" dirty="0" smtClean="0"/>
              <a:t>4:19-21</a:t>
            </a:r>
            <a:endParaRPr lang="cs-CZ"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251520" y="620688"/>
            <a:ext cx="8640960" cy="1815882"/>
          </a:xfrm>
          <a:prstGeom prst="rect">
            <a:avLst/>
          </a:prstGeom>
          <a:noFill/>
        </p:spPr>
        <p:txBody>
          <a:bodyPr wrap="square" rtlCol="0">
            <a:spAutoFit/>
          </a:bodyPr>
          <a:lstStyle/>
          <a:p>
            <a:r>
              <a:rPr lang="cs-CZ" sz="2800" dirty="0"/>
              <a:t>'Milovaní, milujme se navzájem, neboť láska je z Boha, a každý, kdo miluje, se z Boha narodil a Boha zná. Kdo nemiluje, nepoznal Boha, protože Bůh je láska. ' </a:t>
            </a:r>
            <a:endParaRPr lang="cs-CZ" sz="2800" dirty="0" smtClean="0"/>
          </a:p>
          <a:p>
            <a:r>
              <a:rPr lang="cs-CZ" sz="2800" dirty="0" smtClean="0"/>
              <a:t>1. </a:t>
            </a:r>
            <a:r>
              <a:rPr lang="cs-CZ" sz="2800" dirty="0"/>
              <a:t>Jan </a:t>
            </a:r>
            <a:r>
              <a:rPr lang="cs-CZ" sz="2800" dirty="0" smtClean="0"/>
              <a:t>4:7-8</a:t>
            </a:r>
            <a:endParaRPr lang="cs-CZ" sz="2800" dirty="0"/>
          </a:p>
        </p:txBody>
      </p:sp>
      <p:sp>
        <p:nvSpPr>
          <p:cNvPr id="5" name="TextovéPole 4"/>
          <p:cNvSpPr txBox="1"/>
          <p:nvPr/>
        </p:nvSpPr>
        <p:spPr>
          <a:xfrm>
            <a:off x="251520" y="2548061"/>
            <a:ext cx="8640960" cy="1384995"/>
          </a:xfrm>
          <a:prstGeom prst="rect">
            <a:avLst/>
          </a:prstGeom>
          <a:noFill/>
        </p:spPr>
        <p:txBody>
          <a:bodyPr wrap="square" rtlCol="0">
            <a:spAutoFit/>
          </a:bodyPr>
          <a:lstStyle/>
          <a:p>
            <a:r>
              <a:rPr lang="cs-CZ" sz="2800" dirty="0"/>
              <a:t>'Píšu vám, otcové, že jste poznali toho, který je od </a:t>
            </a:r>
            <a:r>
              <a:rPr lang="cs-CZ" sz="2800" dirty="0" smtClean="0"/>
              <a:t>počátku;…' </a:t>
            </a:r>
          </a:p>
          <a:p>
            <a:r>
              <a:rPr lang="cs-CZ" sz="2800" dirty="0" smtClean="0"/>
              <a:t>1. </a:t>
            </a:r>
            <a:r>
              <a:rPr lang="cs-CZ" sz="2800" dirty="0"/>
              <a:t>Jan </a:t>
            </a:r>
            <a:r>
              <a:rPr lang="cs-CZ" sz="2800" dirty="0" smtClean="0"/>
              <a:t>2:13a</a:t>
            </a:r>
            <a:endParaRPr lang="cs-CZ" sz="2800" dirty="0"/>
          </a:p>
        </p:txBody>
      </p:sp>
      <p:sp>
        <p:nvSpPr>
          <p:cNvPr id="6" name="TextovéPole 5"/>
          <p:cNvSpPr txBox="1"/>
          <p:nvPr/>
        </p:nvSpPr>
        <p:spPr>
          <a:xfrm>
            <a:off x="251520" y="4134559"/>
            <a:ext cx="8640960" cy="2246769"/>
          </a:xfrm>
          <a:prstGeom prst="rect">
            <a:avLst/>
          </a:prstGeom>
          <a:noFill/>
        </p:spPr>
        <p:txBody>
          <a:bodyPr wrap="square" rtlCol="0">
            <a:spAutoFit/>
          </a:bodyPr>
          <a:lstStyle/>
          <a:p>
            <a:r>
              <a:rPr lang="cs-CZ" sz="2800" dirty="0"/>
              <a:t>'Jako Kristovi apoštolové můžeme užívat vážnosti, avšak byli jsme mezi vámi něžní, jako když žena chová vlastní děti. Tak jsme po vás toužili, že jsme byli ochotni dát vám nejen evangelium Boží, ale i své duše, neboť jste se nám stali drahými. ' </a:t>
            </a:r>
            <a:r>
              <a:rPr lang="cs-CZ" sz="2800" dirty="0" smtClean="0"/>
              <a:t>1. </a:t>
            </a:r>
            <a:r>
              <a:rPr lang="cs-CZ" sz="2800" dirty="0" err="1"/>
              <a:t>Tesalonickým</a:t>
            </a:r>
            <a:r>
              <a:rPr lang="cs-CZ" sz="2800" dirty="0"/>
              <a:t> </a:t>
            </a:r>
            <a:r>
              <a:rPr lang="cs-CZ" sz="2800" dirty="0" smtClean="0"/>
              <a:t>2:7-8</a:t>
            </a:r>
            <a:endParaRPr lang="cs-CZ"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79512" y="725795"/>
            <a:ext cx="8892480" cy="954107"/>
          </a:xfrm>
          <a:prstGeom prst="rect">
            <a:avLst/>
          </a:prstGeom>
          <a:noFill/>
        </p:spPr>
        <p:txBody>
          <a:bodyPr wrap="square" rtlCol="0">
            <a:spAutoFit/>
          </a:bodyPr>
          <a:lstStyle/>
          <a:p>
            <a:r>
              <a:rPr lang="cs-CZ" sz="2800" dirty="0"/>
              <a:t>'Hle, pošlu vám proroka </a:t>
            </a:r>
            <a:r>
              <a:rPr lang="cs-CZ" sz="2800" dirty="0" err="1"/>
              <a:t>Elijáše</a:t>
            </a:r>
            <a:r>
              <a:rPr lang="cs-CZ" sz="2800" dirty="0"/>
              <a:t>, dříve než přijde Hospodinův den, velký a hrozný. ' </a:t>
            </a:r>
            <a:r>
              <a:rPr lang="cs-CZ" sz="2800" dirty="0" err="1"/>
              <a:t>Malachiáš</a:t>
            </a:r>
            <a:r>
              <a:rPr lang="cs-CZ" sz="2800" dirty="0"/>
              <a:t> </a:t>
            </a:r>
            <a:r>
              <a:rPr lang="cs-CZ" sz="2800" dirty="0" smtClean="0"/>
              <a:t>3:23</a:t>
            </a:r>
            <a:endParaRPr lang="cs-CZ" sz="2800" dirty="0"/>
          </a:p>
        </p:txBody>
      </p:sp>
      <p:sp>
        <p:nvSpPr>
          <p:cNvPr id="5" name="TextovéPole 4"/>
          <p:cNvSpPr txBox="1"/>
          <p:nvPr/>
        </p:nvSpPr>
        <p:spPr>
          <a:xfrm>
            <a:off x="144016" y="2767568"/>
            <a:ext cx="8892480" cy="2677656"/>
          </a:xfrm>
          <a:prstGeom prst="rect">
            <a:avLst/>
          </a:prstGeom>
          <a:noFill/>
        </p:spPr>
        <p:txBody>
          <a:bodyPr wrap="square" rtlCol="0">
            <a:spAutoFit/>
          </a:bodyPr>
          <a:lstStyle/>
          <a:p>
            <a:r>
              <a:rPr lang="cs-CZ" sz="2800" dirty="0"/>
              <a:t>'Hle, [to] jsem potřetí připraven k vám přijít. A nebudu vám na obtíž. Nehledám to, co je vaše, nýbrž vás. Neboť nemají děti shromažďovat pro rodiče, nýbrž rodiče pro děti. Já velmi rád vynaložím všechno , ano sám sebe vydám pro vaše duše. Když vás více miluji, mám být za to méně milován</a:t>
            </a:r>
            <a:r>
              <a:rPr lang="cs-CZ" sz="2800" dirty="0" smtClean="0"/>
              <a:t>?'</a:t>
            </a:r>
          </a:p>
          <a:p>
            <a:r>
              <a:rPr lang="cs-CZ" sz="2800" dirty="0" smtClean="0"/>
              <a:t> 2. </a:t>
            </a:r>
            <a:r>
              <a:rPr lang="cs-CZ" sz="2800" dirty="0"/>
              <a:t>Korintským </a:t>
            </a:r>
            <a:r>
              <a:rPr lang="cs-CZ" sz="2800" dirty="0" smtClean="0"/>
              <a:t>12:14-15</a:t>
            </a:r>
            <a:endParaRPr lang="cs-CZ"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23528" y="548680"/>
            <a:ext cx="8676456" cy="954107"/>
          </a:xfrm>
          <a:prstGeom prst="rect">
            <a:avLst/>
          </a:prstGeom>
          <a:noFill/>
        </p:spPr>
        <p:txBody>
          <a:bodyPr wrap="square" rtlCol="0">
            <a:spAutoFit/>
          </a:bodyPr>
          <a:lstStyle/>
          <a:p>
            <a:r>
              <a:rPr lang="cs-CZ" sz="2800" dirty="0"/>
              <a:t>'Napodobujte mě, jako i já napodobuji Krista.' </a:t>
            </a:r>
            <a:endParaRPr lang="cs-CZ" sz="2800" dirty="0" smtClean="0"/>
          </a:p>
          <a:p>
            <a:r>
              <a:rPr lang="cs-CZ" sz="2800" dirty="0" smtClean="0"/>
              <a:t>1. </a:t>
            </a:r>
            <a:r>
              <a:rPr lang="cs-CZ" sz="2800" dirty="0"/>
              <a:t>Korintským </a:t>
            </a:r>
            <a:r>
              <a:rPr lang="cs-CZ" sz="2800" dirty="0" smtClean="0"/>
              <a:t>11:1</a:t>
            </a:r>
            <a:endParaRPr lang="cs-CZ" sz="2800" dirty="0"/>
          </a:p>
        </p:txBody>
      </p:sp>
      <p:sp>
        <p:nvSpPr>
          <p:cNvPr id="5" name="TextovéPole 4"/>
          <p:cNvSpPr txBox="1"/>
          <p:nvPr/>
        </p:nvSpPr>
        <p:spPr>
          <a:xfrm>
            <a:off x="251520" y="2132856"/>
            <a:ext cx="8568952" cy="4401205"/>
          </a:xfrm>
          <a:prstGeom prst="rect">
            <a:avLst/>
          </a:prstGeom>
          <a:noFill/>
        </p:spPr>
        <p:txBody>
          <a:bodyPr wrap="square" rtlCol="0">
            <a:spAutoFit/>
          </a:bodyPr>
          <a:lstStyle/>
          <a:p>
            <a:r>
              <a:rPr lang="cs-CZ" sz="2800" dirty="0"/>
              <a:t>'A vy jste se stali těmi, kdo napodobují nás i Pána, když jste přijali Slovo v mnohém soužení s radostí Ducha Svatého. Tím jste se stali vzorem všem věřícím v Makedonii a v </a:t>
            </a:r>
            <a:r>
              <a:rPr lang="cs-CZ" sz="2800" dirty="0" err="1"/>
              <a:t>Achaji</a:t>
            </a:r>
            <a:r>
              <a:rPr lang="cs-CZ" sz="2800" dirty="0"/>
              <a:t>. Neboť od vás se rozeznělo Pánovo slovo nejen v Makedonii a v </a:t>
            </a:r>
            <a:r>
              <a:rPr lang="cs-CZ" sz="2800" dirty="0" err="1"/>
              <a:t>Achaji</a:t>
            </a:r>
            <a:r>
              <a:rPr lang="cs-CZ" sz="2800" dirty="0"/>
              <a:t>, ale [i] vaše víra, která směřuje k Bohu, se rozšířila všude, takže není třeba, abychom o tom vůbec mluvili. Oni sami totiž o nás vypravují, jaký byl náš příchod k vám a jak jste se obrátili od model k Bohu, abyste sloužili živému a pravému Bohu ' </a:t>
            </a:r>
            <a:r>
              <a:rPr lang="cs-CZ" sz="2800" dirty="0" smtClean="0"/>
              <a:t>1. </a:t>
            </a:r>
            <a:r>
              <a:rPr lang="cs-CZ" sz="2800" dirty="0" err="1"/>
              <a:t>Tesalonickým</a:t>
            </a:r>
            <a:r>
              <a:rPr lang="cs-CZ" sz="2800" dirty="0"/>
              <a:t> </a:t>
            </a:r>
            <a:r>
              <a:rPr lang="cs-CZ" sz="2800" dirty="0" smtClean="0"/>
              <a:t>1:6-9</a:t>
            </a:r>
            <a:endParaRPr lang="cs-CZ"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251520" y="2924944"/>
            <a:ext cx="8820472" cy="2677656"/>
          </a:xfrm>
          <a:prstGeom prst="rect">
            <a:avLst/>
          </a:prstGeom>
          <a:noFill/>
        </p:spPr>
        <p:txBody>
          <a:bodyPr wrap="square" rtlCol="0">
            <a:spAutoFit/>
          </a:bodyPr>
          <a:lstStyle/>
          <a:p>
            <a:r>
              <a:rPr lang="cs-CZ" sz="2800" dirty="0"/>
              <a:t>'Starší mezi vámi vybízím, já </a:t>
            </a:r>
            <a:r>
              <a:rPr lang="cs-CZ" sz="2800" dirty="0" err="1"/>
              <a:t>spolustarší</a:t>
            </a:r>
            <a:r>
              <a:rPr lang="cs-CZ" sz="2800" dirty="0"/>
              <a:t> a svědek Kristových utrpení a také účastník budoucí slávy, která bude zjevena: Paste Boží stádo, které je u vás; [dohlížejte na ně ] ne z donucení, ale dobrovolně, [podle Boha,] ne z nízké zištnosti, ale ochotně, ne jako páni nad svým podílem, ale jako </a:t>
            </a:r>
            <a:r>
              <a:rPr lang="cs-CZ" sz="2800" dirty="0" smtClean="0"/>
              <a:t>ti, </a:t>
            </a:r>
            <a:r>
              <a:rPr lang="cs-CZ" sz="2800" dirty="0"/>
              <a:t>kteří se svému stádu stávají vzorem. ' </a:t>
            </a:r>
            <a:r>
              <a:rPr lang="cs-CZ" sz="2800" dirty="0" smtClean="0"/>
              <a:t>1. Petr 5:1-3</a:t>
            </a:r>
            <a:endParaRPr lang="cs-CZ" sz="2800" dirty="0"/>
          </a:p>
        </p:txBody>
      </p:sp>
      <p:sp>
        <p:nvSpPr>
          <p:cNvPr id="6" name="TextovéPole 5"/>
          <p:cNvSpPr txBox="1"/>
          <p:nvPr/>
        </p:nvSpPr>
        <p:spPr>
          <a:xfrm>
            <a:off x="323528" y="620688"/>
            <a:ext cx="8424936" cy="1384995"/>
          </a:xfrm>
          <a:prstGeom prst="rect">
            <a:avLst/>
          </a:prstGeom>
          <a:noFill/>
        </p:spPr>
        <p:txBody>
          <a:bodyPr wrap="square" rtlCol="0">
            <a:spAutoFit/>
          </a:bodyPr>
          <a:lstStyle/>
          <a:p>
            <a:r>
              <a:rPr lang="cs-CZ" sz="2800" dirty="0"/>
              <a:t>'Vzpomínejte na své vůdce, kteří k vám mluvili Boží slovo, pečlivě pozorujte, jaký byl konec jejich života, a napodobujte jejich víru. ' Židům </a:t>
            </a:r>
            <a:r>
              <a:rPr lang="cs-CZ" sz="2800" dirty="0" smtClean="0"/>
              <a:t>13:7</a:t>
            </a:r>
            <a:endParaRPr lang="cs-CZ"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44016" y="404664"/>
            <a:ext cx="8892480" cy="5693866"/>
          </a:xfrm>
          <a:prstGeom prst="rect">
            <a:avLst/>
          </a:prstGeom>
          <a:noFill/>
        </p:spPr>
        <p:txBody>
          <a:bodyPr wrap="square" rtlCol="0">
            <a:spAutoFit/>
          </a:bodyPr>
          <a:lstStyle/>
          <a:p>
            <a:r>
              <a:rPr lang="cs-CZ" sz="2800" dirty="0"/>
              <a:t>'Lidský synu, prorokuj proti pastýřům Izraele. Prorokuj a řekni jim, těm pastýřům: Toto praví Panovník Hospodin: Běda pastýřům Izraele, kteří byli pastýři sami sobě. </a:t>
            </a:r>
            <a:r>
              <a:rPr lang="cs-CZ" sz="2800" dirty="0" smtClean="0"/>
              <a:t>Nemají </a:t>
            </a:r>
            <a:r>
              <a:rPr lang="cs-CZ" sz="2800" dirty="0"/>
              <a:t>snad ti pastýři pást ovce? Budete jíst tuk a budete se oblékat do vlny, budete zabíjet, co je tučné, a ovce pást nebudete? Nevyléčitelné jste neposilnili, nemocnou jste neléčili a polámanou jste neobvázali, zapuzenou jste nepřivedli zpět a hynoucí jste nevyhledali; panovali jste nad nimi násilím a se surovostí. Bez pastýře se rozprchly; staly se pokrmem pro veškerou polní zvěř a rozprchly se. Mé ovce bloudí po všech horách a na kdejakém vyvýšeném návrší; mé ovce jsou rozptýleny po celém povrchu země a nikdo po nich </a:t>
            </a:r>
            <a:r>
              <a:rPr lang="cs-CZ" sz="2800" dirty="0" smtClean="0"/>
              <a:t>nepátrá </a:t>
            </a:r>
            <a:r>
              <a:rPr lang="cs-CZ" sz="2800" dirty="0"/>
              <a:t>ani je nehledá. ' Ezechiel </a:t>
            </a:r>
            <a:r>
              <a:rPr lang="cs-CZ" sz="2800" dirty="0" smtClean="0"/>
              <a:t>34:2-6</a:t>
            </a:r>
            <a:endParaRPr lang="cs-CZ"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251520" y="260648"/>
            <a:ext cx="8712968" cy="1815882"/>
          </a:xfrm>
          <a:prstGeom prst="rect">
            <a:avLst/>
          </a:prstGeom>
          <a:noFill/>
        </p:spPr>
        <p:txBody>
          <a:bodyPr wrap="square" rtlCol="0">
            <a:spAutoFit/>
          </a:bodyPr>
          <a:lstStyle/>
          <a:p>
            <a:r>
              <a:rPr lang="cs-CZ" sz="2800" dirty="0"/>
              <a:t>'Než přijdu,věnuj se předčítání, napomínání, vyučování. Nikdo ať tebou nepohrdá pro tvé mládí, ale těm, kdo věří, buď vzorem v řeči, v chování, v lásce, [v </a:t>
            </a:r>
            <a:r>
              <a:rPr lang="cs-CZ" sz="2800" dirty="0" smtClean="0"/>
              <a:t>Duchu,] </a:t>
            </a:r>
            <a:r>
              <a:rPr lang="cs-CZ" sz="2800" dirty="0"/>
              <a:t>ve víře, v čistotě. ' </a:t>
            </a:r>
            <a:r>
              <a:rPr lang="cs-CZ" sz="2800" dirty="0" smtClean="0"/>
              <a:t>1. </a:t>
            </a:r>
            <a:r>
              <a:rPr lang="cs-CZ" sz="2800" dirty="0" err="1"/>
              <a:t>Timoteus</a:t>
            </a:r>
            <a:r>
              <a:rPr lang="cs-CZ" sz="2800" dirty="0"/>
              <a:t> </a:t>
            </a:r>
            <a:r>
              <a:rPr lang="cs-CZ" sz="2800" dirty="0" smtClean="0"/>
              <a:t>4:12-13</a:t>
            </a:r>
            <a:endParaRPr lang="cs-CZ" sz="2800" dirty="0"/>
          </a:p>
        </p:txBody>
      </p:sp>
      <p:sp>
        <p:nvSpPr>
          <p:cNvPr id="5" name="TextovéPole 4"/>
          <p:cNvSpPr txBox="1"/>
          <p:nvPr/>
        </p:nvSpPr>
        <p:spPr>
          <a:xfrm>
            <a:off x="179512" y="2542252"/>
            <a:ext cx="8784976" cy="3970318"/>
          </a:xfrm>
          <a:prstGeom prst="rect">
            <a:avLst/>
          </a:prstGeom>
          <a:noFill/>
        </p:spPr>
        <p:txBody>
          <a:bodyPr wrap="square" rtlCol="0">
            <a:spAutoFit/>
          </a:bodyPr>
          <a:lstStyle/>
          <a:p>
            <a:r>
              <a:rPr lang="cs-CZ" sz="2800" dirty="0"/>
              <a:t>'Ještě jste se až do krve nevzepřeli v boji proti hříchu. A zapomněli jste na napomenutí, které vám praví jako synům: "Můj synu, nepodceňuj Pánovu výchovu, ani neochabuj, když jsi od něho kárán; neboť koho Pán miluje, toho vychovává, a švihá každého, koho přijímá za syna." Snášejte to ke své výchově, Bůh s vámi zachází jako se syny. Neboť [je] nějaký syn, jehož by otec nevychovával? </a:t>
            </a:r>
            <a:r>
              <a:rPr lang="cs-CZ" sz="2800" dirty="0" smtClean="0"/>
              <a:t>Jste-li </a:t>
            </a:r>
            <a:r>
              <a:rPr lang="cs-CZ" sz="2800" dirty="0"/>
              <a:t>však bez výchovy, jíž se stali účastni všichni, potom jste nemanželské </a:t>
            </a:r>
            <a:r>
              <a:rPr lang="cs-CZ" sz="2800" dirty="0" smtClean="0"/>
              <a:t>děti, </a:t>
            </a:r>
            <a:r>
              <a:rPr lang="cs-CZ" sz="2800" dirty="0"/>
              <a:t>a ne synové. ' Židům </a:t>
            </a:r>
            <a:r>
              <a:rPr lang="cs-CZ" sz="2800" dirty="0" smtClean="0"/>
              <a:t>12:4-8</a:t>
            </a:r>
            <a:endParaRPr lang="cs-CZ"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79512" y="2636912"/>
            <a:ext cx="8640960" cy="3539430"/>
          </a:xfrm>
          <a:prstGeom prst="rect">
            <a:avLst/>
          </a:prstGeom>
          <a:noFill/>
        </p:spPr>
        <p:txBody>
          <a:bodyPr wrap="square" rtlCol="0">
            <a:spAutoFit/>
          </a:bodyPr>
          <a:lstStyle/>
          <a:p>
            <a:r>
              <a:rPr lang="cs-CZ" sz="2800" dirty="0" smtClean="0"/>
              <a:t>'Nesuďte</a:t>
            </a:r>
            <a:r>
              <a:rPr lang="cs-CZ" sz="2800" dirty="0"/>
              <a:t>, abyste nebyli souzeni. Neboť jakým soudem soudíte, takovým budete souzeni, a jakou měrou měříte, takovou vám bude naměřeno. Proč tedy hledíš na třísku v oku svého bratra, ale trámu ve svém oku si nevšímáš? Anebo jak můžeš říkat svému bratru: "Dovol, ať vyjmu třísku z tvého oka", a hle, ve tvém oku je trám? Pokrytče, nejprve vyjmi trám ze svého oka, a pak jasně uvidíš, jak vyjmout třísku z oka svého bratra. ' Matouš </a:t>
            </a:r>
            <a:r>
              <a:rPr lang="cs-CZ" sz="2800" dirty="0" smtClean="0"/>
              <a:t>7:1-5</a:t>
            </a:r>
            <a:endParaRPr lang="cs-CZ" sz="2800" dirty="0"/>
          </a:p>
        </p:txBody>
      </p:sp>
      <p:sp>
        <p:nvSpPr>
          <p:cNvPr id="5" name="TextovéPole 4"/>
          <p:cNvSpPr txBox="1"/>
          <p:nvPr/>
        </p:nvSpPr>
        <p:spPr>
          <a:xfrm>
            <a:off x="251520" y="476672"/>
            <a:ext cx="8712968" cy="1384995"/>
          </a:xfrm>
          <a:prstGeom prst="rect">
            <a:avLst/>
          </a:prstGeom>
          <a:noFill/>
        </p:spPr>
        <p:txBody>
          <a:bodyPr wrap="square" rtlCol="0">
            <a:spAutoFit/>
          </a:bodyPr>
          <a:lstStyle/>
          <a:p>
            <a:r>
              <a:rPr lang="cs-CZ" sz="2800" dirty="0"/>
              <a:t>'Každá výchova se ovšem v tu chvíli nezdá být radostná, ale krušná; potom však vydává pokojné ovoce spravedlnosti těm, kteří jsou jí vycvičeni.' Židům </a:t>
            </a:r>
            <a:r>
              <a:rPr lang="cs-CZ" sz="2800" dirty="0" smtClean="0"/>
              <a:t>12:11</a:t>
            </a:r>
            <a:endParaRPr lang="cs-CZ"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179512" y="836712"/>
            <a:ext cx="8784976" cy="1815882"/>
          </a:xfrm>
          <a:prstGeom prst="rect">
            <a:avLst/>
          </a:prstGeom>
          <a:noFill/>
        </p:spPr>
        <p:txBody>
          <a:bodyPr wrap="square" rtlCol="0">
            <a:spAutoFit/>
          </a:bodyPr>
          <a:lstStyle/>
          <a:p>
            <a:r>
              <a:rPr lang="cs-CZ" sz="2800" dirty="0"/>
              <a:t>'Nevyléčitelné jste neposilnili, nemocnou jste neléčili a polámanou jste neobvázali, zapuzenou jste nepřivedli zpět a hynoucí jste nevyhledali; panovali jste nad nimi násilím a se surovostí. ' Ezechiel </a:t>
            </a:r>
            <a:r>
              <a:rPr lang="cs-CZ" sz="2800" dirty="0" smtClean="0"/>
              <a:t>34:4</a:t>
            </a:r>
            <a:endParaRPr lang="cs-CZ" sz="2800" dirty="0"/>
          </a:p>
        </p:txBody>
      </p:sp>
      <p:sp>
        <p:nvSpPr>
          <p:cNvPr id="5" name="TextovéPole 4"/>
          <p:cNvSpPr txBox="1"/>
          <p:nvPr/>
        </p:nvSpPr>
        <p:spPr>
          <a:xfrm>
            <a:off x="179512" y="3678123"/>
            <a:ext cx="8712968" cy="954107"/>
          </a:xfrm>
          <a:prstGeom prst="rect">
            <a:avLst/>
          </a:prstGeom>
          <a:noFill/>
        </p:spPr>
        <p:txBody>
          <a:bodyPr wrap="square" rtlCol="0">
            <a:spAutoFit/>
          </a:bodyPr>
          <a:lstStyle/>
          <a:p>
            <a:r>
              <a:rPr lang="cs-CZ" sz="2800" dirty="0"/>
              <a:t>'Mé děti, které opět v bolestech rodím, dokud ve vás nebude zformován Kristus; ' </a:t>
            </a:r>
            <a:r>
              <a:rPr lang="cs-CZ" sz="2800" dirty="0" err="1"/>
              <a:t>Galatským</a:t>
            </a:r>
            <a:r>
              <a:rPr lang="cs-CZ" sz="2800" dirty="0"/>
              <a:t> </a:t>
            </a:r>
            <a:r>
              <a:rPr lang="cs-CZ" sz="2800" dirty="0" smtClean="0"/>
              <a:t>4:19</a:t>
            </a:r>
            <a:endParaRPr lang="cs-CZ"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987</Words>
  <Application>Microsoft Office PowerPoint</Application>
  <PresentationFormat>Předvádění na obrazovce (4:3)</PresentationFormat>
  <Paragraphs>22</Paragraphs>
  <Slides>9</Slides>
  <Notes>0</Notes>
  <HiddenSlides>0</HiddenSlides>
  <MMClips>0</MMClips>
  <ScaleCrop>false</ScaleCrop>
  <HeadingPairs>
    <vt:vector size="4" baseType="variant">
      <vt:variant>
        <vt:lpstr>Motiv</vt:lpstr>
      </vt:variant>
      <vt:variant>
        <vt:i4>1</vt:i4>
      </vt:variant>
      <vt:variant>
        <vt:lpstr>Nadpisy snímků</vt:lpstr>
      </vt:variant>
      <vt:variant>
        <vt:i4>9</vt:i4>
      </vt:variant>
    </vt:vector>
  </HeadingPairs>
  <TitlesOfParts>
    <vt:vector size="10" baseType="lpstr">
      <vt:lpstr>Motiv sady Office</vt:lpstr>
      <vt:lpstr>Snímek 1</vt:lpstr>
      <vt:lpstr>Snímek 2</vt:lpstr>
      <vt:lpstr>Snímek 3</vt:lpstr>
      <vt:lpstr>Snímek 4</vt:lpstr>
      <vt:lpstr>Snímek 5</vt:lpstr>
      <vt:lpstr>Snímek 6</vt:lpstr>
      <vt:lpstr>Snímek 7</vt:lpstr>
      <vt:lpstr>Snímek 8</vt:lpstr>
      <vt:lpstr>Snímek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Daniel Chalupník</dc:creator>
  <cp:lastModifiedBy>Daniel Chalupník</cp:lastModifiedBy>
  <cp:revision>14</cp:revision>
  <dcterms:created xsi:type="dcterms:W3CDTF">2019-02-16T10:58:58Z</dcterms:created>
  <dcterms:modified xsi:type="dcterms:W3CDTF">2019-02-24T16:46:19Z</dcterms:modified>
</cp:coreProperties>
</file>